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1" r:id="rId34"/>
    <p:sldId id="288" r:id="rId35"/>
    <p:sldId id="289" r:id="rId36"/>
    <p:sldId id="290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smtClean="0"/>
              <a:t> </a:t>
            </a:r>
            <a:r>
              <a:rPr lang="ru-RU" b="1" dirty="0"/>
              <a:t>Применение лекарственных средств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54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072" y="499595"/>
            <a:ext cx="8596668" cy="4944082"/>
          </a:xfrm>
        </p:spPr>
        <p:txBody>
          <a:bodyPr/>
          <a:lstStyle/>
          <a:p>
            <a:r>
              <a:rPr lang="ru-RU" b="1" i="1" dirty="0"/>
              <a:t>Лекарствами</a:t>
            </a:r>
            <a:r>
              <a:rPr lang="ru-RU" dirty="0"/>
              <a:t> называются вещества, которые применяются в определенных дозах с целью лечения какого-нибудь заболевания или его предупреждения. Лекарства могут быть растительного, животного, минерального, микробного и синтетического происхождения.</a:t>
            </a:r>
          </a:p>
          <a:p>
            <a:r>
              <a:rPr lang="ru-RU" dirty="0"/>
              <a:t>Количество лекарственного вещества, предназначенное на один прием, называется </a:t>
            </a:r>
            <a:r>
              <a:rPr lang="ru-RU" i="1" dirty="0"/>
              <a:t>разовой дозой</a:t>
            </a:r>
            <a:r>
              <a:rPr lang="ru-RU" dirty="0"/>
              <a:t>, а рассчитанное на прием в течение суток - </a:t>
            </a:r>
            <a:r>
              <a:rPr lang="ru-RU" i="1" dirty="0"/>
              <a:t>суточной</a:t>
            </a:r>
            <a:r>
              <a:rPr lang="ru-RU" dirty="0"/>
              <a:t>.</a:t>
            </a:r>
          </a:p>
          <a:p>
            <a:r>
              <a:rPr lang="ru-RU" dirty="0"/>
              <a:t>По характеру и силе своего воздействия на организм лекарства делятся на ядовитые (список "А"), сильнодействующие (список "Б") и прочие, относительно безвредные даже в больших количествах.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265" y="3846475"/>
            <a:ext cx="5423554" cy="25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3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82385"/>
            <a:ext cx="8596668" cy="5658977"/>
          </a:xfrm>
        </p:spPr>
        <p:txBody>
          <a:bodyPr/>
          <a:lstStyle/>
          <a:p>
            <a:r>
              <a:rPr lang="ru-RU" b="1" dirty="0"/>
              <a:t>Основные лекарственные формы</a:t>
            </a:r>
            <a:r>
              <a:rPr lang="ru-RU" dirty="0"/>
              <a:t>. Лекарственные формы делятся на твердые (порошки, таблетки, драже, пилюли), жидкие (растворы, настои, отвары, микстуры, капли, эмульсии), мягкие (мази, пасты, свечи) и газообразные (аэрозоли, газы).</a:t>
            </a:r>
          </a:p>
          <a:p>
            <a:r>
              <a:rPr lang="ru-RU" dirty="0"/>
              <a:t>В зависимости от способа применения различают лекарственные формы для наружного, внутреннего применения и для инъекций.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0780" y="2828974"/>
            <a:ext cx="81132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Твердые лекарственные вещества назначаются на прием в дозах, измеряемых в граммах.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Жидкие лекарственные вещества для приема внутрь дозируют ложками. Столовая ложка содержит 15 г водного раствора, десертная - 10 г, чайная - 5 г. Растворы сильнодействующих веществ назначают для приема внутрь в каплях. В 1 г воды содержится 20 капель.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https://cdn.fishki.net/upload/post/2016/10/21/2112419/lekarst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95" y="4665256"/>
            <a:ext cx="4532803" cy="219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870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ути введения и способы применения лекарственных средст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119" y="1679171"/>
            <a:ext cx="7220744" cy="34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56296" y="517760"/>
            <a:ext cx="5750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Пути введения лекарственных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86686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203" y="1728327"/>
            <a:ext cx="8596668" cy="3880773"/>
          </a:xfrm>
        </p:spPr>
        <p:txBody>
          <a:bodyPr/>
          <a:lstStyle/>
          <a:p>
            <a:r>
              <a:rPr lang="ru-RU" u="sng" dirty="0"/>
              <a:t>1. Наружный способ:</a:t>
            </a:r>
            <a:endParaRPr lang="ru-RU" dirty="0"/>
          </a:p>
          <a:p>
            <a:r>
              <a:rPr lang="ru-RU" dirty="0"/>
              <a:t>• на кожу;</a:t>
            </a:r>
          </a:p>
          <a:p>
            <a:r>
              <a:rPr lang="ru-RU" dirty="0"/>
              <a:t>• в уши;</a:t>
            </a:r>
          </a:p>
          <a:p>
            <a:r>
              <a:rPr lang="ru-RU" dirty="0"/>
              <a:t>• на конъюнктиву глаз, слизистую оболочку носовой полости и влагалища.</a:t>
            </a:r>
          </a:p>
          <a:p>
            <a:endParaRPr lang="ru-RU" dirty="0"/>
          </a:p>
        </p:txBody>
      </p:sp>
      <p:pic>
        <p:nvPicPr>
          <p:cNvPr id="3074" name="Picture 2" descr="https://medbook.propto.ru/sites/medbook.propto.ru/files/field/image/7134952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088" y="405744"/>
            <a:ext cx="3535276" cy="235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diagnoz.net.ua/uploads/posts/2014-09/gerpes-na-gubah-lkuvannya-prichini-rzn-zasobi-vd-zahvoryuvannya_24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18" y="3668713"/>
            <a:ext cx="3751407" cy="218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medic.studio/files/uch_group83/uch_pgroup212/uch_uch6503/image/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248" y="3454197"/>
            <a:ext cx="1992900" cy="340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97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48641"/>
            <a:ext cx="8596668" cy="5492722"/>
          </a:xfrm>
        </p:spPr>
        <p:txBody>
          <a:bodyPr/>
          <a:lstStyle/>
          <a:p>
            <a:r>
              <a:rPr lang="ru-RU" u="sng" dirty="0"/>
              <a:t>2. </a:t>
            </a:r>
            <a:r>
              <a:rPr lang="ru-RU" u="sng" dirty="0" err="1"/>
              <a:t>Энтеральный</a:t>
            </a:r>
            <a:r>
              <a:rPr lang="ru-RU" u="sng" dirty="0"/>
              <a:t> способ:</a:t>
            </a:r>
            <a:endParaRPr lang="ru-RU" dirty="0"/>
          </a:p>
          <a:p>
            <a:r>
              <a:rPr lang="ru-RU" dirty="0"/>
              <a:t>• внутрь через рот </a:t>
            </a:r>
            <a:r>
              <a:rPr lang="ru-RU" i="1" dirty="0"/>
              <a:t>(</a:t>
            </a:r>
            <a:r>
              <a:rPr lang="ru-RU" i="1" dirty="0" err="1"/>
              <a:t>per</a:t>
            </a:r>
            <a:r>
              <a:rPr lang="ru-RU" i="1" dirty="0"/>
              <a:t> </a:t>
            </a:r>
            <a:r>
              <a:rPr lang="ru-RU" i="1" dirty="0" err="1"/>
              <a:t>os</a:t>
            </a:r>
            <a:r>
              <a:rPr lang="ru-RU" i="1" dirty="0"/>
              <a:t>);</a:t>
            </a:r>
            <a:endParaRPr lang="ru-RU" dirty="0"/>
          </a:p>
          <a:p>
            <a:r>
              <a:rPr lang="en-US" dirty="0"/>
              <a:t>• </a:t>
            </a:r>
            <a:r>
              <a:rPr lang="ru-RU" dirty="0"/>
              <a:t>под язык</a:t>
            </a:r>
            <a:r>
              <a:rPr lang="en-US" dirty="0"/>
              <a:t> (sub lingua);</a:t>
            </a:r>
            <a:endParaRPr lang="ru-RU" dirty="0"/>
          </a:p>
          <a:p>
            <a:r>
              <a:rPr lang="en-US" dirty="0"/>
              <a:t>• </a:t>
            </a:r>
            <a:r>
              <a:rPr lang="ru-RU" dirty="0"/>
              <a:t>за щеку</a:t>
            </a:r>
            <a:r>
              <a:rPr lang="en-US" dirty="0"/>
              <a:t> (trans </a:t>
            </a:r>
            <a:r>
              <a:rPr lang="en-US" dirty="0" err="1"/>
              <a:t>bucca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/>
              <a:t>• через прямую кишку </a:t>
            </a:r>
            <a:r>
              <a:rPr lang="ru-RU" i="1" dirty="0"/>
              <a:t>(</a:t>
            </a:r>
            <a:r>
              <a:rPr lang="ru-RU" i="1" dirty="0" err="1"/>
              <a:t>per</a:t>
            </a:r>
            <a:r>
              <a:rPr lang="ru-RU" i="1" dirty="0"/>
              <a:t> </a:t>
            </a:r>
            <a:r>
              <a:rPr lang="ru-RU" i="1" dirty="0" err="1"/>
              <a:t>rectum</a:t>
            </a:r>
            <a:r>
              <a:rPr lang="ru-RU" i="1" dirty="0"/>
              <a:t>).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 descr="http://thehealthylifestyle365.com/wp-content/uploads/2016/11/azucar-y-sal-para-el-insomn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58" y="3541222"/>
            <a:ext cx="4391793" cy="265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tdata.ru/u29/photo0EFA/20353172328-0/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855" y="416329"/>
            <a:ext cx="3124893" cy="312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13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65019"/>
            <a:ext cx="8596668" cy="5376344"/>
          </a:xfrm>
        </p:spPr>
        <p:txBody>
          <a:bodyPr/>
          <a:lstStyle/>
          <a:p>
            <a:r>
              <a:rPr lang="ru-RU" dirty="0"/>
              <a:t>. </a:t>
            </a:r>
            <a:r>
              <a:rPr lang="ru-RU" u="sng" dirty="0"/>
              <a:t>Ингаляционный способ - через дыхательные пути.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 descr="http://900igr.net/up/datas/93943/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81" y="1299255"/>
            <a:ext cx="6544483" cy="490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42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82633"/>
            <a:ext cx="8596668" cy="5758729"/>
          </a:xfrm>
        </p:spPr>
        <p:txBody>
          <a:bodyPr/>
          <a:lstStyle/>
          <a:p>
            <a:r>
              <a:rPr lang="ru-RU" dirty="0"/>
              <a:t>4. </a:t>
            </a:r>
            <a:r>
              <a:rPr lang="ru-RU" u="sng" dirty="0"/>
              <a:t>Парентеральный способ: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внутрикожно</a:t>
            </a:r>
            <a:r>
              <a:rPr lang="ru-RU" dirty="0"/>
              <a:t>;</a:t>
            </a:r>
          </a:p>
          <a:p>
            <a:r>
              <a:rPr lang="ru-RU" dirty="0"/>
              <a:t>• подкожно;</a:t>
            </a:r>
          </a:p>
          <a:p>
            <a:r>
              <a:rPr lang="ru-RU" dirty="0"/>
              <a:t>• внутримышечно;</a:t>
            </a:r>
          </a:p>
          <a:p>
            <a:r>
              <a:rPr lang="ru-RU" dirty="0"/>
              <a:t>• внутривенно;</a:t>
            </a:r>
          </a:p>
          <a:p>
            <a:r>
              <a:rPr lang="ru-RU" dirty="0"/>
              <a:t>• </a:t>
            </a:r>
            <a:r>
              <a:rPr lang="ru-RU" dirty="0" err="1"/>
              <a:t>внутриартериально</a:t>
            </a:r>
            <a:r>
              <a:rPr lang="ru-RU" dirty="0"/>
              <a:t>;</a:t>
            </a:r>
          </a:p>
          <a:p>
            <a:r>
              <a:rPr lang="ru-RU" dirty="0"/>
              <a:t>• в полости;</a:t>
            </a:r>
          </a:p>
          <a:p>
            <a:r>
              <a:rPr lang="ru-RU" dirty="0"/>
              <a:t>• </a:t>
            </a:r>
            <a:r>
              <a:rPr lang="ru-RU" dirty="0" err="1"/>
              <a:t>внутрикостно</a:t>
            </a:r>
            <a:r>
              <a:rPr lang="ru-RU" dirty="0"/>
              <a:t>;</a:t>
            </a:r>
          </a:p>
          <a:p>
            <a:r>
              <a:rPr lang="ru-RU" dirty="0"/>
              <a:t>• в субарахноидальное пространство.</a:t>
            </a:r>
          </a:p>
          <a:p>
            <a:endParaRPr lang="ru-RU" dirty="0"/>
          </a:p>
        </p:txBody>
      </p:sp>
      <p:pic>
        <p:nvPicPr>
          <p:cNvPr id="6146" name="Picture 2" descr="http://monateka.com/images/10516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596" y="2482060"/>
            <a:ext cx="4615930" cy="30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459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99259"/>
            <a:ext cx="8596668" cy="5742104"/>
          </a:xfrm>
        </p:spPr>
        <p:txBody>
          <a:bodyPr>
            <a:normAutofit/>
          </a:bodyPr>
          <a:lstStyle/>
          <a:p>
            <a:r>
              <a:rPr lang="ru-RU" b="1" dirty="0"/>
              <a:t>правила выдачи (введения)</a:t>
            </a:r>
            <a:r>
              <a:rPr lang="ru-RU" dirty="0"/>
              <a:t> больным лекарственных препаратов.</a:t>
            </a:r>
          </a:p>
          <a:p>
            <a:r>
              <a:rPr lang="ru-RU" dirty="0"/>
              <a:t>• Прежде чем дать пациенту лекарство, необходимо тщательно вымыть руки, внимательно прочитать надпись на этикетке, проверить срок годности, назначенную дозу, затем проконтролировать приём пациентом лекарственного препарата (он должен принять лекарство в присутствии медсестры). Когда больной примет лекарство, следует отметить в истории болезни (листе назначений) дату и время, название лекарства, его дозу и способ введения.</a:t>
            </a:r>
          </a:p>
          <a:p>
            <a:r>
              <a:rPr lang="ru-RU" dirty="0"/>
              <a:t>• Если лекарственный препарат назначен для приёма несколько раз в день, с целью поддержания постоянной концентрации его в крови следует соблюдать правильные временные интервалы. Например, если пациенту назначен </a:t>
            </a:r>
            <a:r>
              <a:rPr lang="ru-RU" dirty="0" err="1"/>
              <a:t>бензилпенициллин</a:t>
            </a:r>
            <a:r>
              <a:rPr lang="ru-RU" dirty="0"/>
              <a:t> 4 раза в сутки, необходимо обеспечить его введение каждые 6 ч.</a:t>
            </a:r>
          </a:p>
        </p:txBody>
      </p:sp>
    </p:spTree>
    <p:extLst>
      <p:ext uri="{BB962C8B-B14F-4D97-AF65-F5344CB8AC3E}">
        <p14:creationId xmlns:p14="http://schemas.microsoft.com/office/powerpoint/2010/main" val="137314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98517"/>
            <a:ext cx="8596668" cy="5442846"/>
          </a:xfrm>
        </p:spPr>
        <p:txBody>
          <a:bodyPr>
            <a:normAutofit/>
          </a:bodyPr>
          <a:lstStyle/>
          <a:p>
            <a:r>
              <a:rPr lang="ru-RU" dirty="0"/>
              <a:t>• Лекарственные препараты, назначенные для приёма натощак, нужно раздать утром за 30-60 мин до завтрака. Если врач рекомендовал принимать лекарство до еды, больной должен получить его за 15 мин до приёма пищи. Лекарство, назначенное во время еды, пациент принимает с пищей. Средство, назначенное после еды, больной должен выпить через 15-20 мин после приёма пищи. Снотворные лекарственные препараты выдают пациентам за 30 мин до сна. Ряд препаратов (например, таблетки нитроглицерина) должны постоянно находиться у больного на руках.</a:t>
            </a:r>
          </a:p>
          <a:p>
            <a:r>
              <a:rPr lang="ru-RU" dirty="0"/>
              <a:t>· При выполнении инъекции необходимо тщательно вымыть и обработать дезинфицирующим раствором руки, соблюдать правила асептики (надеть стерильные перчатки и маску), проверить надпись на этикетке, проверить срок годности, проставить дату вскрытия на стерильном флаконе. После введения препарата следует отметить в истории болезни (листе назначений) дату и время, название лекарства, его дозу и способ введения.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6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• Хранить лекарства следует только в упаковке, отпущенной из аптеки. Нельзя переливать растворы в другую посуду, перекладывать таблетки, порошки в другие пакеты, делать свои надписи на упаковке лекарств; необходимо хранить лекарства на отдельных полках (стерильные, внутренние, наружные, группа 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469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82633"/>
            <a:ext cx="8596668" cy="5758729"/>
          </a:xfrm>
        </p:spPr>
        <p:txBody>
          <a:bodyPr/>
          <a:lstStyle/>
          <a:p>
            <a:r>
              <a:rPr lang="ru-RU" b="1" dirty="0" err="1"/>
              <a:t>Энтеральный</a:t>
            </a:r>
            <a:r>
              <a:rPr lang="ru-RU" b="1" dirty="0"/>
              <a:t> путь введения лекарственных средств</a:t>
            </a:r>
            <a:endParaRPr lang="ru-RU" dirty="0"/>
          </a:p>
          <a:p>
            <a:r>
              <a:rPr lang="ru-RU" dirty="0" err="1"/>
              <a:t>Энтеральный</a:t>
            </a:r>
            <a:r>
              <a:rPr lang="ru-RU" dirty="0"/>
              <a:t> путь введения лекарственных средств - через желудочно-кишечный тракт (ЖКТ).</a:t>
            </a:r>
            <a:br>
              <a:rPr lang="ru-RU" dirty="0"/>
            </a:br>
            <a:r>
              <a:rPr lang="ru-RU" b="1" dirty="0"/>
              <a:t>Пероральный (через рот) (</a:t>
            </a:r>
            <a:r>
              <a:rPr lang="ru-RU" dirty="0"/>
              <a:t> </a:t>
            </a:r>
            <a:r>
              <a:rPr lang="ru-RU" b="1" dirty="0"/>
              <a:t>внутрь, </a:t>
            </a:r>
            <a:r>
              <a:rPr lang="ru-RU" b="1" dirty="0" err="1"/>
              <a:t>per</a:t>
            </a:r>
            <a:r>
              <a:rPr lang="ru-RU" b="1" dirty="0"/>
              <a:t> </a:t>
            </a:r>
            <a:r>
              <a:rPr lang="ru-RU" b="1" dirty="0" err="1"/>
              <a:t>os</a:t>
            </a:r>
            <a:r>
              <a:rPr lang="ru-RU" b="1" dirty="0"/>
              <a:t>) путь введения</a:t>
            </a:r>
            <a:r>
              <a:rPr lang="ru-RU" dirty="0"/>
              <a:t> - самый простой и безопасный, наиболее распространен. При приеме внутрь лекарственные вещества всасываются в основном в тонкой кишке, через систему воротной вены попадают в печень, где возможна их </a:t>
            </a:r>
            <a:r>
              <a:rPr lang="ru-RU" dirty="0" err="1"/>
              <a:t>инактивация</a:t>
            </a:r>
            <a:r>
              <a:rPr lang="ru-RU" dirty="0"/>
              <a:t>, и затем в общий кровоток. Терапевтический уровень лекарства в крови достигается через 30-90 мин после его приема и сохраняется в течение 4-6 ч в зависимости от свойств активною ингредиента и состава препарата.</a:t>
            </a:r>
          </a:p>
        </p:txBody>
      </p:sp>
    </p:spTree>
    <p:extLst>
      <p:ext uri="{BB962C8B-B14F-4D97-AF65-F5344CB8AC3E}">
        <p14:creationId xmlns:p14="http://schemas.microsoft.com/office/powerpoint/2010/main" val="3704050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98765"/>
            <a:ext cx="8596668" cy="5542598"/>
          </a:xfrm>
        </p:spPr>
        <p:txBody>
          <a:bodyPr/>
          <a:lstStyle/>
          <a:p>
            <a:r>
              <a:rPr lang="ru-RU" b="1" dirty="0"/>
              <a:t>Преимущества перорального пути введения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- возможность введения различных лекарственных форм - порошков, таблеток, пилюль, драже, отваров, микстур, настоев, экстрактов, настоек и др.;</a:t>
            </a:r>
            <a:br>
              <a:rPr lang="ru-RU" dirty="0"/>
            </a:br>
            <a:r>
              <a:rPr lang="ru-RU" dirty="0"/>
              <a:t>- простота и доступность метода:</a:t>
            </a:r>
            <a:br>
              <a:rPr lang="ru-RU" dirty="0"/>
            </a:br>
            <a:r>
              <a:rPr lang="ru-RU" dirty="0"/>
              <a:t>- метод не требует соблюдения стерильности.</a:t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 descr="http://fb.ru/misc/i/gallery/28542/12548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433" y="2822473"/>
            <a:ext cx="4117167" cy="308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023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14647"/>
            <a:ext cx="8596668" cy="5226715"/>
          </a:xfrm>
        </p:spPr>
        <p:txBody>
          <a:bodyPr/>
          <a:lstStyle/>
          <a:p>
            <a:r>
              <a:rPr lang="ru-RU" b="1" dirty="0"/>
              <a:t>Недостатки перорального пути введения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- медленное и неполное всасывание в пищеварительном тракте;</a:t>
            </a:r>
            <a:br>
              <a:rPr lang="ru-RU" dirty="0"/>
            </a:br>
            <a:r>
              <a:rPr lang="ru-RU" dirty="0"/>
              <a:t>- частичная </a:t>
            </a:r>
            <a:r>
              <a:rPr lang="ru-RU" dirty="0" err="1"/>
              <a:t>инактивация</a:t>
            </a:r>
            <a:r>
              <a:rPr lang="ru-RU" dirty="0"/>
              <a:t> лекарственных средств в печени;</a:t>
            </a:r>
            <a:br>
              <a:rPr lang="ru-RU" dirty="0"/>
            </a:br>
            <a:r>
              <a:rPr lang="ru-RU" dirty="0"/>
              <a:t>- зависимость действия лекарства от возраста, состояния организма, индивидуальной чувствительности и наличия сопутствующих заболеваний.</a:t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http://website.yutrk.tv/images/images_from_users/%D0%B7%D0%B0%D0%BF%D0%B8%D0%B2%D0%B0%D1%82%D1%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089" y="2706178"/>
            <a:ext cx="3392997" cy="298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511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2263"/>
            <a:ext cx="8596668" cy="5609100"/>
          </a:xfrm>
        </p:spPr>
        <p:txBody>
          <a:bodyPr/>
          <a:lstStyle/>
          <a:p>
            <a:r>
              <a:rPr lang="ru-RU" b="1" dirty="0" err="1"/>
              <a:t>Сублингвальный</a:t>
            </a:r>
            <a:r>
              <a:rPr lang="ru-RU" b="1" dirty="0"/>
              <a:t> (подъязычный) путь введения</a:t>
            </a:r>
            <a:r>
              <a:rPr lang="ru-RU" dirty="0"/>
              <a:t> - применение лекарственных средств под язык; они хорошо всасываются, попадают в кровь минуя печень, не разрушаются пищеварительными ферментами.</a:t>
            </a:r>
            <a:br>
              <a:rPr lang="ru-RU" dirty="0"/>
            </a:br>
            <a:r>
              <a:rPr lang="ru-RU" dirty="0"/>
              <a:t>Подъязычным путем пользуются сравнительно редко, так как всасывающая поверхность этой области мала. Поэтому "под язык" назначают только очень активные вещества, применяемые в малых количествах и предназначенные для самостоятельного приема в неотложных ситуациях (например: нитроглицерин по 0,0005г, валидол по 0,06г), а также некоторые гормональные препараты.</a:t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 descr="http://lechenie-gipertoniya.ru/wp-content/uploads/2017/12/tabletki-ot-davleniya-pod-yazyk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262" y="3236813"/>
            <a:ext cx="3901036" cy="259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38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821" y="315164"/>
            <a:ext cx="8596668" cy="3880773"/>
          </a:xfrm>
        </p:spPr>
        <p:txBody>
          <a:bodyPr/>
          <a:lstStyle/>
          <a:p>
            <a:r>
              <a:rPr lang="ru-RU" b="1" dirty="0"/>
              <a:t>Ректальный путь (</a:t>
            </a:r>
            <a:r>
              <a:rPr lang="ru-RU" b="1" dirty="0" err="1"/>
              <a:t>per</a:t>
            </a:r>
            <a:r>
              <a:rPr lang="ru-RU" b="1" dirty="0"/>
              <a:t> </a:t>
            </a:r>
            <a:r>
              <a:rPr lang="ru-RU" b="1" dirty="0" err="1"/>
              <a:t>rectum</a:t>
            </a:r>
            <a:r>
              <a:rPr lang="ru-RU" b="1" dirty="0"/>
              <a:t>) введения через прямую кишку</a:t>
            </a:r>
            <a:r>
              <a:rPr lang="ru-RU" dirty="0"/>
              <a:t>. Ректально вводят как жидкие лекарства (отвары, растворы, слизи), так и свечи. При этом лекарственные вещества оказывают на организм как резорбтивное действие, всасываясь в кровь через геморроидальные вены, так и местное - на слизистую оболочку прямой кишки. </a:t>
            </a:r>
          </a:p>
        </p:txBody>
      </p:sp>
      <p:pic>
        <p:nvPicPr>
          <p:cNvPr id="10242" name="Picture 2" descr="http://rheumo.ru/uploads/posts/2017-04/1491928229_glicer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" y="3109107"/>
            <a:ext cx="5231072" cy="348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lechenie-gemorroya.com/wp-content/uploads/2017/05/Screenshot_1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613" y="2126344"/>
            <a:ext cx="4171794" cy="302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268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5513"/>
            <a:ext cx="8596668" cy="5575849"/>
          </a:xfrm>
        </p:spPr>
        <p:txBody>
          <a:bodyPr/>
          <a:lstStyle/>
          <a:p>
            <a:r>
              <a:rPr lang="ru-RU" b="1" dirty="0"/>
              <a:t>Парентеральные пути введения лекарственных средств</a:t>
            </a:r>
            <a:endParaRPr lang="ru-RU" dirty="0"/>
          </a:p>
          <a:p>
            <a:r>
              <a:rPr lang="ru-RU" dirty="0"/>
              <a:t>К ним относятся все способы, при осуществлении которых лекарства попадают в кровь, минуя ЖКТ.</a:t>
            </a:r>
          </a:p>
          <a:p>
            <a:r>
              <a:rPr lang="ru-RU" b="1" u="sng" dirty="0"/>
              <a:t>Инъекционное введение.</a:t>
            </a:r>
            <a:endParaRPr lang="ru-RU" dirty="0"/>
          </a:p>
          <a:p>
            <a:r>
              <a:rPr lang="ru-RU" b="1" i="1" dirty="0"/>
              <a:t>Подкожный </a:t>
            </a:r>
            <a:r>
              <a:rPr lang="ru-RU" dirty="0"/>
              <a:t>путь введения ЛС обеспечивает хорошую биологическую фильтрацию их через мембраны клеток и капиллярной стенки. Поэтому этим путем можно вводить водные, масляные растворы. Лекарственное вещество при подкожном введении проходит следующий путь :</a:t>
            </a:r>
          </a:p>
          <a:p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81745" y="32534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Подкожно-жировая клетчатка (лекарственные вещества быстрее всасываются из подкожной клетчатки передней стенки живота и плеча)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кровь (лимфа)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полая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вена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правые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отделы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сердца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малый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круг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кровообращения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левые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отделы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сердца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аорта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ткани (лечебный эффект).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739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31767"/>
            <a:ext cx="8596668" cy="5409596"/>
          </a:xfrm>
        </p:spPr>
        <p:txBody>
          <a:bodyPr/>
          <a:lstStyle/>
          <a:p>
            <a:r>
              <a:rPr lang="ru-RU" b="1" dirty="0"/>
              <a:t>Преимущества подкожного пути введения :</a:t>
            </a:r>
          </a:p>
          <a:p>
            <a:pPr lvl="0"/>
            <a:r>
              <a:rPr lang="ru-RU" dirty="0"/>
              <a:t>более высокая скорость поступления лекарств в системный кровоток по сравнению с пероральным (10–15 мин.);</a:t>
            </a:r>
          </a:p>
          <a:p>
            <a:pPr lvl="0"/>
            <a:r>
              <a:rPr lang="ru-RU" dirty="0"/>
              <a:t>можно использовать ЛС белковой и пептидной природы;</a:t>
            </a:r>
          </a:p>
          <a:p>
            <a:r>
              <a:rPr lang="ru-RU" dirty="0"/>
              <a:t>возможно создание депо препарата, обеспечивающее длительное лечебное воздействие </a:t>
            </a:r>
          </a:p>
        </p:txBody>
      </p:sp>
      <p:pic>
        <p:nvPicPr>
          <p:cNvPr id="11266" name="Picture 2" descr="http://megabook.ru/stream/mediapreview?Key=%D0%9F%D0%BE%D0%B4%D0%BA%D0%BE%D0%B6%D0%BD%D0%B0%D1%8F%20%D0%B8%D0%BD%D1%8A%D0%B5%D0%BA%D1%86%D0%B8%D1%8F&amp;Width=654&amp;Height=6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02" y="3143163"/>
            <a:ext cx="4667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813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Недостатки способа :</a:t>
            </a:r>
          </a:p>
          <a:p>
            <a:pPr lvl="0"/>
            <a:r>
              <a:rPr lang="ru-RU" dirty="0"/>
              <a:t>болезненность инъекции;</a:t>
            </a:r>
          </a:p>
          <a:p>
            <a:pPr lvl="0"/>
            <a:r>
              <a:rPr lang="ru-RU" dirty="0"/>
              <a:t>необходимость стерильности;</a:t>
            </a:r>
          </a:p>
          <a:p>
            <a:pPr lvl="0"/>
            <a:r>
              <a:rPr lang="ru-RU" dirty="0"/>
              <a:t>возможность внесения инфекции;</a:t>
            </a:r>
          </a:p>
          <a:p>
            <a:pPr lvl="0"/>
            <a:r>
              <a:rPr lang="ru-RU" dirty="0"/>
              <a:t>нельзя вводить вещества, обладающие раздражающим действием;</a:t>
            </a:r>
          </a:p>
        </p:txBody>
      </p:sp>
    </p:spTree>
    <p:extLst>
      <p:ext uri="{BB962C8B-B14F-4D97-AF65-F5344CB8AC3E}">
        <p14:creationId xmlns:p14="http://schemas.microsoft.com/office/powerpoint/2010/main" val="2168266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15885"/>
            <a:ext cx="8596668" cy="5725478"/>
          </a:xfrm>
        </p:spPr>
        <p:txBody>
          <a:bodyPr/>
          <a:lstStyle/>
          <a:p>
            <a:r>
              <a:rPr lang="ru-RU" b="1" i="1" dirty="0"/>
              <a:t>Внутримышечное</a:t>
            </a:r>
            <a:r>
              <a:rPr lang="ru-RU" i="1" dirty="0"/>
              <a:t> </a:t>
            </a:r>
            <a:r>
              <a:rPr lang="ru-RU" dirty="0"/>
              <a:t>введение — один из самых частых способов парентерального введения лекарств. Используют депо-препараты, масляные растворы. Лечебный эффект наступает через 10–30 мин. Наиболее быстро резорбция идет из дельтовидной мышцы плеча, чаще же в практике инъекции делают в наружный верхний квадрант ягодичной мышцы </a:t>
            </a:r>
          </a:p>
        </p:txBody>
      </p:sp>
      <p:pic>
        <p:nvPicPr>
          <p:cNvPr id="12290" name="Picture 2" descr="https://znaiu.ru/big-pics/2442151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826" y="2573654"/>
            <a:ext cx="4715683" cy="373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615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Преимущества внутримышечного пути введения 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лекарство быстрее попадает в общий кровоток, так как мышцы </a:t>
            </a:r>
            <a:r>
              <a:rPr lang="ru-RU" dirty="0" err="1"/>
              <a:t>кровоснабжаются</a:t>
            </a:r>
            <a:r>
              <a:rPr lang="ru-RU" dirty="0"/>
              <a:t> лучше, чем подкожная клетчатка;</a:t>
            </a:r>
          </a:p>
          <a:p>
            <a:pPr lvl="0"/>
            <a:r>
              <a:rPr lang="ru-RU" dirty="0"/>
              <a:t>инъекция менее болезненна;</a:t>
            </a:r>
          </a:p>
          <a:p>
            <a:pPr lvl="0"/>
            <a:r>
              <a:rPr lang="ru-RU" dirty="0"/>
              <a:t>возможность применения ЛС с умеренным раздражающим действием.</a:t>
            </a:r>
          </a:p>
          <a:p>
            <a:r>
              <a:rPr lang="ru-RU" b="1" dirty="0"/>
              <a:t>Недостатки метода 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большая опасность повреждения нервных стволов и крупных сосудов;</a:t>
            </a:r>
          </a:p>
          <a:p>
            <a:pPr lvl="0"/>
            <a:r>
              <a:rPr lang="ru-RU" dirty="0"/>
              <a:t>необходимость стерильности.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005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98517"/>
            <a:ext cx="8596668" cy="5442846"/>
          </a:xfrm>
        </p:spPr>
        <p:txBody>
          <a:bodyPr/>
          <a:lstStyle/>
          <a:p>
            <a:r>
              <a:rPr lang="ru-RU" b="1" i="1" dirty="0"/>
              <a:t>Внутривенное </a:t>
            </a:r>
            <a:r>
              <a:rPr lang="ru-RU" dirty="0"/>
              <a:t>введение препаратов производят струйным или капельным способом. В вену вводят только водные, иногда спиртовые растворы с концентрацией спирта не более 30%. Данный способ обеспечивает быстрое появление лечебного эффекта, позволяет сразу прекратить введение препарата при развитии нежелательных реакций и осуществить точное дозирование лекарственного препарата. Внутривенный путь введения незаменим в экстренных ситуациях, когда жизни пациента угрожает опасность</a:t>
            </a:r>
          </a:p>
        </p:txBody>
      </p:sp>
      <p:pic>
        <p:nvPicPr>
          <p:cNvPr id="13314" name="Picture 2" descr="http://www.invalirus.ru/uploads/posts/2013-03/1362580744_invali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061" y="2965949"/>
            <a:ext cx="23812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fb.ru/misc/i/gallery/22391/10265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2965949"/>
            <a:ext cx="4516178" cy="305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204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997527"/>
            <a:ext cx="8596668" cy="5043835"/>
          </a:xfrm>
        </p:spPr>
        <p:txBody>
          <a:bodyPr/>
          <a:lstStyle/>
          <a:p>
            <a:r>
              <a:rPr lang="ru-RU" b="1" dirty="0"/>
              <a:t>Достоинства способа 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непосредственное поступление лекарственного вещества в кровь;</a:t>
            </a:r>
          </a:p>
          <a:p>
            <a:pPr lvl="0"/>
            <a:r>
              <a:rPr lang="ru-RU" dirty="0"/>
              <a:t>максимальная скорость наступления эффекта.</a:t>
            </a:r>
          </a:p>
          <a:p>
            <a:r>
              <a:rPr lang="ru-RU" b="1" dirty="0"/>
              <a:t>Недостатки способа 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относительная сложность процедуры;</a:t>
            </a:r>
          </a:p>
          <a:p>
            <a:pPr lvl="0"/>
            <a:r>
              <a:rPr lang="ru-RU" dirty="0"/>
              <a:t>необходимость стерильности;</a:t>
            </a:r>
          </a:p>
          <a:p>
            <a:pPr lvl="0"/>
            <a:r>
              <a:rPr lang="ru-RU" dirty="0"/>
              <a:t>нельзя вводить масляные растворы, суспензии.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90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337" y="268172"/>
            <a:ext cx="8596668" cy="5692227"/>
          </a:xfrm>
        </p:spPr>
        <p:txBody>
          <a:bodyPr/>
          <a:lstStyle/>
          <a:p>
            <a:r>
              <a:rPr lang="ru-RU" b="1" i="1" dirty="0"/>
              <a:t>Внутриартериальное </a:t>
            </a:r>
            <a:r>
              <a:rPr lang="ru-RU" dirty="0"/>
              <a:t>введение используется достаточно редко. Обычно этот способ используют для введения диагностических </a:t>
            </a:r>
            <a:r>
              <a:rPr lang="ru-RU" dirty="0" err="1"/>
              <a:t>рентгеноконтрастных</a:t>
            </a:r>
            <a:r>
              <a:rPr lang="ru-RU" dirty="0"/>
              <a:t> ЛС при ангиографии. Также этот способ введения применяют при необходимости достижения высоких концентраций препарата в каком-либо органе и </a:t>
            </a:r>
            <a:r>
              <a:rPr lang="ru-RU" dirty="0" err="1"/>
              <a:t>избежания</a:t>
            </a:r>
            <a:r>
              <a:rPr lang="ru-RU" dirty="0"/>
              <a:t> системного действия препарата. Для этой цели ЛС вводят непосредственно в артерию, </a:t>
            </a:r>
            <a:r>
              <a:rPr lang="ru-RU" dirty="0" err="1"/>
              <a:t>кровоснабжающую</a:t>
            </a:r>
            <a:r>
              <a:rPr lang="ru-RU" dirty="0"/>
              <a:t> данный </a:t>
            </a:r>
            <a:r>
              <a:rPr lang="ru-RU" dirty="0" smtClean="0"/>
              <a:t>орган.</a:t>
            </a:r>
            <a:endParaRPr lang="ru-RU" dirty="0"/>
          </a:p>
        </p:txBody>
      </p:sp>
      <p:pic>
        <p:nvPicPr>
          <p:cNvPr id="14338" name="Picture 2" descr="http://meduniver.com/Medical/Xirurgia/Img/12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204" y="2474767"/>
            <a:ext cx="37338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306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Недостатки метода 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сложная техника;</a:t>
            </a:r>
          </a:p>
          <a:p>
            <a:pPr lvl="0"/>
            <a:r>
              <a:rPr lang="ru-RU" dirty="0"/>
              <a:t>возможность развития тромбоза;</a:t>
            </a:r>
          </a:p>
          <a:p>
            <a:pPr lvl="0"/>
            <a:r>
              <a:rPr lang="ru-RU" dirty="0"/>
              <a:t>некроз снабжаемой ткани (стенки артерий содержат значительные количества катехоламинов, которые при введении веществ с раздражающими свойствами могут освобождаться и вызвать стойкий спазм сосуда с некрозом ткани).</a:t>
            </a:r>
          </a:p>
        </p:txBody>
      </p:sp>
    </p:spTree>
    <p:extLst>
      <p:ext uri="{BB962C8B-B14F-4D97-AF65-F5344CB8AC3E}">
        <p14:creationId xmlns:p14="http://schemas.microsoft.com/office/powerpoint/2010/main" val="2027549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66007"/>
            <a:ext cx="8596668" cy="5775355"/>
          </a:xfrm>
        </p:spPr>
        <p:txBody>
          <a:bodyPr/>
          <a:lstStyle/>
          <a:p>
            <a:r>
              <a:rPr lang="ru-RU" b="1" i="1" dirty="0"/>
              <a:t>Внутрикостный </a:t>
            </a:r>
            <a:r>
              <a:rPr lang="ru-RU" dirty="0"/>
              <a:t>путь введения (в большеберцовую кость, в грудину, пяточную кость) используют при невозможности внутривенного или внутримышечного введения. По скорости распределения вещества в организме этот путь приближается к внутривенному. Используется этот путь довольно редко (при обширных ожогах, у детей), весьма болезненный.</a:t>
            </a:r>
          </a:p>
          <a:p>
            <a:endParaRPr lang="ru-RU" dirty="0"/>
          </a:p>
        </p:txBody>
      </p:sp>
      <p:pic>
        <p:nvPicPr>
          <p:cNvPr id="15362" name="Picture 2" descr="http://meduniver.com/Medical/Akusherstvo/Img/vnutrikostnii_dost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012" y="2324330"/>
            <a:ext cx="6067025" cy="400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29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32757"/>
            <a:ext cx="8596668" cy="5808606"/>
          </a:xfrm>
        </p:spPr>
        <p:txBody>
          <a:bodyPr/>
          <a:lstStyle/>
          <a:p>
            <a:r>
              <a:rPr lang="ru-RU" b="1" i="1" dirty="0"/>
              <a:t>Субарахноидальный </a:t>
            </a:r>
            <a:r>
              <a:rPr lang="ru-RU" dirty="0"/>
              <a:t>путь используют для введения в спинномозговой канал (на </a:t>
            </a:r>
            <a:r>
              <a:rPr lang="ru-RU" dirty="0" err="1"/>
              <a:t>уровнеL</a:t>
            </a:r>
            <a:r>
              <a:rPr lang="ru-RU" baseline="-25000" dirty="0" err="1"/>
              <a:t>III</a:t>
            </a:r>
            <a:r>
              <a:rPr lang="ru-RU" dirty="0"/>
              <a:t>–L</a:t>
            </a:r>
            <a:r>
              <a:rPr lang="ru-RU" baseline="-25000" dirty="0"/>
              <a:t>IV</a:t>
            </a:r>
            <a:r>
              <a:rPr lang="ru-RU" dirty="0"/>
              <a:t>) местных анестетиков (спинномозговая анестезия), а также при химиотерапии менингита (вводят препараты, плохо проникающие через гемато-</a:t>
            </a:r>
            <a:r>
              <a:rPr lang="ru-RU" dirty="0" err="1"/>
              <a:t>энцефалический</a:t>
            </a:r>
            <a:r>
              <a:rPr lang="ru-RU" dirty="0"/>
              <a:t> барьер (ГЭБ)). Процедура относительно сложна технически.</a:t>
            </a:r>
          </a:p>
          <a:p>
            <a:endParaRPr lang="ru-RU" dirty="0"/>
          </a:p>
        </p:txBody>
      </p:sp>
      <p:pic>
        <p:nvPicPr>
          <p:cNvPr id="16386" name="Picture 2" descr="http://pozvonochnik.guru/wp-content/uploads/2016/11/liquido_c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629" y="1991154"/>
            <a:ext cx="6195349" cy="405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936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81397"/>
            <a:ext cx="8596668" cy="5259966"/>
          </a:xfrm>
        </p:spPr>
        <p:txBody>
          <a:bodyPr/>
          <a:lstStyle/>
          <a:p>
            <a:r>
              <a:rPr lang="ru-RU" b="1" u="sng" dirty="0"/>
              <a:t>Наружное введение</a:t>
            </a:r>
            <a:endParaRPr lang="ru-RU" dirty="0"/>
          </a:p>
          <a:p>
            <a:r>
              <a:rPr lang="ru-RU" b="1" dirty="0" err="1"/>
              <a:t>Трансдермальный</a:t>
            </a:r>
            <a:r>
              <a:rPr lang="ru-RU" b="1" dirty="0"/>
              <a:t> </a:t>
            </a:r>
            <a:r>
              <a:rPr lang="ru-RU" dirty="0"/>
              <a:t>путь введения. Кожа в целом ведет себя как более или менее (в железах) мощная липидная мембрана. Гидрофильные вещества (сахара, ионы) не всасываются кожей и действуют поверхностно (это относится к большинству антисептических веществ, антибиотиков). </a:t>
            </a:r>
            <a:r>
              <a:rPr lang="ru-RU" dirty="0" err="1"/>
              <a:t>Липофильные</a:t>
            </a:r>
            <a:r>
              <a:rPr lang="ru-RU" dirty="0"/>
              <a:t> вещества (спирт, стероидные гормоны и др.) проникают пропорционально их растворимости в жирах, но медленно.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3316" y="356035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 способа :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пресистемной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элиминации;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пролонгированный эффект.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Недостаток способа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возможность развития дерматита.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412" name="Picture 4" descr="http://omaske.ru/wp-content/uploads/2015/11/maska-dlya-ruk-ot-morshchin-e14477117134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469" y="2959331"/>
            <a:ext cx="4486795" cy="336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700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99011"/>
            <a:ext cx="8596668" cy="5642351"/>
          </a:xfrm>
        </p:spPr>
        <p:txBody>
          <a:bodyPr/>
          <a:lstStyle/>
          <a:p>
            <a:r>
              <a:rPr lang="ru-RU" b="1" dirty="0"/>
              <a:t>Ингаляционным </a:t>
            </a:r>
            <a:r>
              <a:rPr lang="ru-RU" dirty="0"/>
              <a:t>путем вводят следующие лекарственные формы :</a:t>
            </a:r>
          </a:p>
          <a:p>
            <a:pPr lvl="0"/>
            <a:r>
              <a:rPr lang="ru-RU" dirty="0"/>
              <a:t>аэрозоли (β-</a:t>
            </a:r>
            <a:r>
              <a:rPr lang="ru-RU" dirty="0" err="1"/>
              <a:t>адреномиметики</a:t>
            </a:r>
            <a:r>
              <a:rPr lang="ru-RU" dirty="0"/>
              <a:t>);</a:t>
            </a:r>
          </a:p>
          <a:p>
            <a:pPr lvl="0"/>
            <a:r>
              <a:rPr lang="ru-RU" dirty="0"/>
              <a:t>газообразные вещества (летучие анестезирующие средства);</a:t>
            </a:r>
          </a:p>
          <a:p>
            <a:pPr lvl="0"/>
            <a:r>
              <a:rPr lang="ru-RU" dirty="0"/>
              <a:t>мелкодисперсные порошки (натрия </a:t>
            </a:r>
            <a:r>
              <a:rPr lang="ru-RU" dirty="0" err="1"/>
              <a:t>кромогликат</a:t>
            </a:r>
            <a:r>
              <a:rPr lang="ru-RU" dirty="0"/>
              <a:t>).</a:t>
            </a:r>
          </a:p>
          <a:p>
            <a:r>
              <a:rPr lang="ru-RU" dirty="0"/>
              <a:t>Данный способ введения обеспечивает как местное (</a:t>
            </a:r>
            <a:r>
              <a:rPr lang="ru-RU" dirty="0" err="1"/>
              <a:t>адреномиметики</a:t>
            </a:r>
            <a:r>
              <a:rPr lang="ru-RU" dirty="0"/>
              <a:t>), так и системное (средства для наркоза) действие. Ингаляции лекарств производят с помощью специальной аппаратуры (от простейших спрей-баллончиков для самостоятельного применения больным до стационарных аппаратов).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65861" y="350512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 способа :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быстрое развитие эффекта;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возможность точного дозирования;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пресистемной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элиминации.</a:t>
            </a: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Недостатки способа :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необходимость использования сложных технических устройств (наркозные аппараты);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пожароопасность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(кислород).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691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4.infourok.ru/uploads/ex/1385/0000afc4-738efaf3/hello_html_7417cf1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873" y="2049134"/>
            <a:ext cx="3080400" cy="20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900igr.net/up/datas/110610/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04" y="214287"/>
            <a:ext cx="6541802" cy="490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164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5513"/>
            <a:ext cx="8596668" cy="5575849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Основными нормативными документами по правилам хранения лекарственных средств в Российской Федерации являются: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-приказ </a:t>
            </a:r>
            <a:r>
              <a:rPr lang="ru-RU" dirty="0" err="1"/>
              <a:t>Минздравсоцразвития</a:t>
            </a:r>
            <a:r>
              <a:rPr lang="ru-RU" dirty="0"/>
              <a:t> России от 23.08.2009 № 706н “Об утверждении правил хранения лекарственных средств” (далее – приказ </a:t>
            </a:r>
            <a:r>
              <a:rPr lang="ru-RU" dirty="0" err="1"/>
              <a:t>Минздравсоцразвития</a:t>
            </a:r>
            <a:r>
              <a:rPr lang="ru-RU" dirty="0"/>
              <a:t> России от 23.08.2010 № 706н);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- приказ </a:t>
            </a:r>
            <a:r>
              <a:rPr lang="ru-RU" dirty="0" err="1"/>
              <a:t>Минздравсоцразвития</a:t>
            </a:r>
            <a:r>
              <a:rPr lang="ru-RU" dirty="0"/>
              <a:t> России от 16.05.2011 № 397н “Об утверждении специальных требований к условиям хранения наркотических средств и психотропных веществ, зарегистрированных в установленном порядке в Российской Федерации в качестве лекарственных средств, предназначенных для медицинского применения, в аптечных, лечебно-профилактических учреждениях, научно-исследовательских, учебных организациях и организациях оптовой торговли лекарственными средствами”;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- постановление Правительства РФ от 31.12.2009 № 1148 “О порядке хранения наркотических средств, психотропных веществ и их </a:t>
            </a:r>
            <a:r>
              <a:rPr lang="ru-RU" dirty="0" err="1"/>
              <a:t>прекурсоров</a:t>
            </a:r>
            <a:r>
              <a:rPr lang="ru-RU" dirty="0"/>
              <a:t>”.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652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15884"/>
            <a:ext cx="8965430" cy="5725479"/>
          </a:xfrm>
        </p:spPr>
        <p:txBody>
          <a:bodyPr>
            <a:normAutofit fontScale="85000" lnSpcReduction="10000"/>
          </a:bodyPr>
          <a:lstStyle/>
          <a:p>
            <a:r>
              <a:rPr lang="ru-RU" sz="1900" b="1" dirty="0"/>
              <a:t>Для хранения медикаментов на посту медсестры имеются шкафы, которые должны запираться на ключ.</a:t>
            </a:r>
            <a:endParaRPr lang="ru-RU" sz="1900" dirty="0"/>
          </a:p>
          <a:p>
            <a:r>
              <a:rPr lang="ru-RU" sz="1900" dirty="0"/>
              <a:t> </a:t>
            </a:r>
            <a:r>
              <a:rPr lang="ru-RU" sz="1900" b="1" dirty="0" smtClean="0"/>
              <a:t>1</a:t>
            </a:r>
            <a:r>
              <a:rPr lang="ru-RU" sz="1900" b="1" dirty="0"/>
              <a:t>.</a:t>
            </a:r>
            <a:r>
              <a:rPr lang="ru-RU" sz="1900" dirty="0"/>
              <a:t> Лекарственные средства для наружного и внутреннего применения хранятся на посту медсестры в запирающемся шкафу на разных полках, имеющих обозначения «Для наружного применения», «Для внутреннего применения».</a:t>
            </a:r>
          </a:p>
          <a:p>
            <a:r>
              <a:rPr lang="ru-RU" sz="1900" b="1" dirty="0"/>
              <a:t> </a:t>
            </a:r>
            <a:r>
              <a:rPr lang="ru-RU" sz="1900" b="1" dirty="0" smtClean="0"/>
              <a:t>2</a:t>
            </a:r>
            <a:r>
              <a:rPr lang="ru-RU" sz="1900" b="1" dirty="0"/>
              <a:t>. </a:t>
            </a:r>
            <a:r>
              <a:rPr lang="ru-RU" sz="1900" dirty="0"/>
              <a:t>Лекарственные вещества для внутреннего применения медсестра группирует: в одну ячейку шкафа помещает препараты, понижающие артериальное давление, в другую – мочегонные препараты, в третью – антибиотики.</a:t>
            </a:r>
          </a:p>
          <a:p>
            <a:r>
              <a:rPr lang="ru-RU" sz="1900" b="1" dirty="0"/>
              <a:t> </a:t>
            </a:r>
            <a:r>
              <a:rPr lang="ru-RU" sz="1900" b="1" dirty="0" smtClean="0"/>
              <a:t>3</a:t>
            </a:r>
            <a:r>
              <a:rPr lang="ru-RU" sz="1900" b="1" dirty="0"/>
              <a:t>. </a:t>
            </a:r>
            <a:r>
              <a:rPr lang="ru-RU" sz="1900" dirty="0"/>
              <a:t>Сильно пахнущие лекарства (линимент Вишневского, мазь «Финалгон») хранят отдельно, чтобы запах не распространялся на другие лекарственные средства. Также отдельно хранят легковоспламеняющиеся вещества (спирт, эфир).</a:t>
            </a:r>
          </a:p>
          <a:p>
            <a:r>
              <a:rPr lang="ru-RU" sz="1900" b="1" dirty="0"/>
              <a:t> </a:t>
            </a:r>
            <a:r>
              <a:rPr lang="ru-RU" sz="1900" b="1" dirty="0" smtClean="0"/>
              <a:t>4</a:t>
            </a:r>
            <a:r>
              <a:rPr lang="ru-RU" sz="1900" b="1" dirty="0"/>
              <a:t>. </a:t>
            </a:r>
            <a:r>
              <a:rPr lang="ru-RU" sz="1900" dirty="0"/>
              <a:t>Спиртовые настойки и экстракты хранят во флаконах с плотно притертыми или хорошо завинчивающимися пробками, так как вследствие испарения спирта они со временем могут стать более концентрированными и вызвать передозировку. Препараты хранят в прохладном месте при температуре от + 8 до + 15°С в первичной и вторичной (потребительской) упаковке производителя.</a:t>
            </a:r>
          </a:p>
          <a:p>
            <a:r>
              <a:rPr lang="ru-RU" sz="1900" b="1" dirty="0"/>
              <a:t> </a:t>
            </a:r>
            <a:r>
              <a:rPr lang="ru-RU" sz="1900" b="1" dirty="0" smtClean="0"/>
              <a:t>5</a:t>
            </a:r>
            <a:r>
              <a:rPr lang="ru-RU" sz="1900" b="1" dirty="0"/>
              <a:t>.</a:t>
            </a:r>
            <a:r>
              <a:rPr lang="ru-RU" sz="1900" dirty="0"/>
              <a:t> Препараты, требующие защиты от действия света (например, </a:t>
            </a:r>
            <a:r>
              <a:rPr lang="ru-RU" sz="1900" dirty="0" err="1"/>
              <a:t>прозерин</a:t>
            </a:r>
            <a:r>
              <a:rPr lang="ru-RU" sz="1900" dirty="0"/>
              <a:t>, нитрат серебра), следует хранить в защищенном от света месте. Во избежание попадания на указанные лекарственные препараты прямого солнечного или иного яркого направленного света, а также ультрафиолетовых лучей нужно использовать светоотражающую пленку, жалюзи, козырьки и пр.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824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riaami.ru/wp-content/uploads/2016/06/shab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51" y="368439"/>
            <a:ext cx="6884657" cy="515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06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"/>
            <a:ext cx="9148311" cy="6600304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/>
              <a:t>6.</a:t>
            </a:r>
            <a:r>
              <a:rPr lang="ru-RU" sz="6400" dirty="0"/>
              <a:t> Скоропортящиеся средства (водные настои, отвары, микстуры, сыворотки, вакцины, ректальные суппозитории) хранят в холодильнике при температуре + 2… + 10°С. Срок хранения настоев, отваров, микстур в холодильнике не более 2-х суток.</a:t>
            </a:r>
          </a:p>
          <a:p>
            <a:r>
              <a:rPr lang="ru-RU" sz="6400" b="1" dirty="0"/>
              <a:t> </a:t>
            </a:r>
            <a:r>
              <a:rPr lang="ru-RU" sz="6400" b="1" dirty="0" smtClean="0"/>
              <a:t>7</a:t>
            </a:r>
            <a:r>
              <a:rPr lang="ru-RU" sz="6400" b="1" dirty="0"/>
              <a:t>.</a:t>
            </a:r>
            <a:r>
              <a:rPr lang="ru-RU" sz="6400" dirty="0"/>
              <a:t> Все стерильные растворы в ампулах и флаконах хранят в процедурном кабинете.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8</a:t>
            </a:r>
            <a:r>
              <a:rPr lang="ru-RU" sz="6400" dirty="0"/>
              <a:t>. Отдельно, в технически укрепленных помещениях, соответствующих требованиям Федерального закона от 8 января 1998 г. № 3-ФЗ «О наркотических средствах и психотропных веществах», хранятся: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</a:t>
            </a:r>
            <a:r>
              <a:rPr lang="ru-RU" sz="6400" dirty="0"/>
              <a:t>наркотические и психотропные лекарственные средства;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сильнодействующие и ядовитые лекарственные средства, находящиеся под контролем в соответствии с международными правовыми нормами.</a:t>
            </a:r>
          </a:p>
          <a:p>
            <a:r>
              <a:rPr lang="ru-RU" sz="6400" b="1" dirty="0"/>
              <a:t> </a:t>
            </a:r>
            <a:r>
              <a:rPr lang="ru-RU" sz="6400" b="1" dirty="0" smtClean="0"/>
              <a:t>9</a:t>
            </a:r>
            <a:r>
              <a:rPr lang="ru-RU" sz="6400" b="1" dirty="0"/>
              <a:t>.</a:t>
            </a:r>
            <a:r>
              <a:rPr lang="ru-RU" sz="6400" dirty="0"/>
              <a:t> Срок хранения стерильных растворов, изготовленных в аптеке под пергаментную обкатку, - три дня, а металлическую обкатку – 30 суток. Если за это время они не реализованы, их следует вернуть старшей медицинской сестре.</a:t>
            </a:r>
          </a:p>
          <a:p>
            <a:r>
              <a:rPr lang="ru-RU" sz="6400" b="1" dirty="0"/>
              <a:t> </a:t>
            </a:r>
            <a:r>
              <a:rPr lang="ru-RU" sz="6400" b="1" dirty="0" smtClean="0"/>
              <a:t>10</a:t>
            </a:r>
            <a:r>
              <a:rPr lang="ru-RU" sz="6400" b="1" dirty="0"/>
              <a:t>. </a:t>
            </a:r>
            <a:r>
              <a:rPr lang="ru-RU" sz="6400" dirty="0"/>
              <a:t>Признаками непригодности являются: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у стерильных растворов – изменение цвета, прозрачности, наличие хлопьев;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у настоев, отваров – помутнение, изменение цвета, появление неприятного запаха;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у порошков, таблеток – изменение цвета.</a:t>
            </a:r>
          </a:p>
          <a:p>
            <a:r>
              <a:rPr lang="ru-RU" sz="6400" dirty="0"/>
              <a:t> </a:t>
            </a:r>
            <a:r>
              <a:rPr lang="ru-RU" sz="6400" b="1" dirty="0" smtClean="0"/>
              <a:t>11</a:t>
            </a:r>
            <a:r>
              <a:rPr lang="ru-RU" sz="6400" b="1" dirty="0"/>
              <a:t>.</a:t>
            </a:r>
            <a:r>
              <a:rPr lang="ru-RU" sz="6400" dirty="0"/>
              <a:t> Медсестра не имеет права: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менять форму лекарственных средств и их упаковку;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</a:t>
            </a:r>
            <a:r>
              <a:rPr lang="ru-RU" sz="6400" dirty="0"/>
              <a:t>одинаковые лекарственные средства из разных упаковок соединять в одну;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заменять и исправлять этикетки на лекарственных средствах;</a:t>
            </a:r>
          </a:p>
          <a:p>
            <a:r>
              <a:rPr lang="ru-RU" sz="6400" dirty="0"/>
              <a:t> </a:t>
            </a:r>
            <a:r>
              <a:rPr lang="ru-RU" sz="6400" dirty="0" smtClean="0"/>
              <a:t>- </a:t>
            </a:r>
            <a:r>
              <a:rPr lang="ru-RU" sz="6400" dirty="0"/>
              <a:t>хранить лекарственные вещества без этикеток.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550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98517"/>
            <a:ext cx="8596668" cy="5442846"/>
          </a:xfrm>
        </p:spPr>
        <p:txBody>
          <a:bodyPr/>
          <a:lstStyle/>
          <a:p>
            <a:r>
              <a:rPr lang="ru-RU" b="1" dirty="0"/>
              <a:t>Наркотические и психотропные лекарственные средства</a:t>
            </a:r>
            <a:r>
              <a:rPr lang="ru-RU" dirty="0"/>
              <a:t> хранят в изолированных помещениях, оборудованных инженерными и техническими средствами охраны в запирающихся насыпных или прикрепленных к полу (стене) сейфах, а также в местах временного хранения (машины скорой и неотложной помощи, посты среднего медицинского персонала) НС и ПВ помещают в запирающиеся сейфы, в металлические шкафы, изготовленные из высокопрочных материалов, либо в контейнеры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62400" y="318923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НС и ПВ для парентерального, внутреннего и наружного применения хранятся раздельно. На внутренних сторонах дверей сейфов или металлических шкафов, в которых осуществляется их хранение, должны быть вывешены списки хранящихся лекарственных препаратов с указанием их высших разовых и высших суточных доз и таблицы противоядий при отравлении данными лекарственными препаратами.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9458" name="Picture 2" descr="http://omdk.ru/thumb/2m6c-XyipHxW_p-TXhNiQw/180r160/199516/%D1%81%D0%B5%D0%B9%D1%84_%D0%B4%D0%BB%D1%8F_%D0%BB%D0%B5%D0%BA%D0%B0%D1%80%D1%81%D1%82%D0%B2_%D0%B8_%D0%BD%D0%B0%D1%80%D0%BA%D0%BE%D1%82%D0%B8%D0%BA%D0%BE%D0%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17" y="2950035"/>
            <a:ext cx="2547525" cy="254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518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moodle.kstu.ru/pluginfile.php/37565/mod_page/content/9/1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822" y="2160588"/>
            <a:ext cx="4079864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02822" y="49577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Вместе с НС и ПВ в помещениях хранения, в отдельном сейфе или на специально выделенной полке, хранят ампулы, флаконы, упаковки от использованных лекарств, которые подлежат уничтожению (разбиванию, сжиганию) через каждые пять-семь дней.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893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Препараты вводит медсестра по назначению врача и в его присутствии. О выполненной инъекции делается соответствующая запись в медицинской карте, удостоверенная подписями лечащего врача и медицинской сестры. В записи должны быть указаны название, доза, время введения препарата. Использованные ампулы и шприц-тюбики из-под НС и ПВ хранятся в сейфе процедурного кабинета в течение суток и ежедневно сдаются ответственным персоналом старшей медицинской сестре отделения.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3149649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82139"/>
            <a:ext cx="8596668" cy="5559224"/>
          </a:xfrm>
        </p:spPr>
        <p:txBody>
          <a:bodyPr/>
          <a:lstStyle/>
          <a:p>
            <a:r>
              <a:rPr lang="ru-RU" dirty="0"/>
              <a:t>Журнал учета наркотических средств: все листы пронумерованы, скреплены бумажным листом на последней странице с указанием количества страниц, с подписью руководителя ЛПУ или его заместителей и печатью ЛПУ. Для каждого препарата выделяют отдельные листы, где указывают наименование лекарства, его количество, дату применения, ФИО пациента, номер истории болезни, количество использованных ампул, их остаток, подпись медсестры. Хранят журнал в сейфе.</a:t>
            </a:r>
          </a:p>
          <a:p>
            <a:r>
              <a:rPr lang="ru-RU" dirty="0"/>
              <a:t>Ключи от сейфа хранятся улиц, ответственных за хранение. На ночь ключи передают дежурному врачу, делая запись в «Журнале передачи ключей от сейфа с наркотическими веществами» и ставя подписи передающего и принимающего ключи и запасы наркотических средств.</a:t>
            </a:r>
          </a:p>
          <a:p>
            <a:endParaRPr lang="ru-RU" dirty="0"/>
          </a:p>
        </p:txBody>
      </p:sp>
      <p:pic>
        <p:nvPicPr>
          <p:cNvPr id="22530" name="Picture 2" descr="http://aviakniga.ru/d/298504/d/58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49" y="4072009"/>
            <a:ext cx="3172764" cy="271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743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885" y="731520"/>
            <a:ext cx="8246224" cy="581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2685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358</TotalTime>
  <Words>1608</Words>
  <Application>Microsoft Office PowerPoint</Application>
  <PresentationFormat>Широкоэкранный</PresentationFormat>
  <Paragraphs>131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Symbol</vt:lpstr>
      <vt:lpstr>Times New Roman</vt:lpstr>
      <vt:lpstr>Trebuchet MS</vt:lpstr>
      <vt:lpstr>Wingdings 3</vt:lpstr>
      <vt:lpstr>Грань</vt:lpstr>
      <vt:lpstr> Применение лекарственных средств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№10 Применение лекарственных средств </dc:title>
  <dc:creator>User</dc:creator>
  <cp:lastModifiedBy>Виктория Захарова</cp:lastModifiedBy>
  <cp:revision>18</cp:revision>
  <dcterms:created xsi:type="dcterms:W3CDTF">2018-01-28T12:59:55Z</dcterms:created>
  <dcterms:modified xsi:type="dcterms:W3CDTF">2020-05-16T14:01:00Z</dcterms:modified>
</cp:coreProperties>
</file>